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Lst>
  <p:notesMasterIdLst>
    <p:notesMasterId r:id="rId26"/>
  </p:notesMasterIdLst>
  <p:handoutMasterIdLst>
    <p:handoutMasterId r:id="rId27"/>
  </p:handoutMasterIdLst>
  <p:sldIdLst>
    <p:sldId id="288" r:id="rId2"/>
    <p:sldId id="258" r:id="rId3"/>
    <p:sldId id="260" r:id="rId4"/>
    <p:sldId id="267" r:id="rId5"/>
    <p:sldId id="271" r:id="rId6"/>
    <p:sldId id="289" r:id="rId7"/>
    <p:sldId id="292" r:id="rId8"/>
    <p:sldId id="291" r:id="rId9"/>
    <p:sldId id="273" r:id="rId10"/>
    <p:sldId id="272" r:id="rId11"/>
    <p:sldId id="274" r:id="rId12"/>
    <p:sldId id="276" r:id="rId13"/>
    <p:sldId id="275" r:id="rId14"/>
    <p:sldId id="283" r:id="rId15"/>
    <p:sldId id="290" r:id="rId16"/>
    <p:sldId id="278" r:id="rId17"/>
    <p:sldId id="279" r:id="rId18"/>
    <p:sldId id="285" r:id="rId19"/>
    <p:sldId id="286" r:id="rId20"/>
    <p:sldId id="280" r:id="rId21"/>
    <p:sldId id="270" r:id="rId22"/>
    <p:sldId id="282" r:id="rId23"/>
    <p:sldId id="277" r:id="rId24"/>
    <p:sldId id="28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40" autoAdjust="0"/>
  </p:normalViewPr>
  <p:slideViewPr>
    <p:cSldViewPr snapToGrid="0" snapToObjects="1">
      <p:cViewPr>
        <p:scale>
          <a:sx n="85" d="100"/>
          <a:sy n="85" d="100"/>
        </p:scale>
        <p:origin x="-164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0FB9E8-02AF-6144-9F42-C4EFD9389329}" type="datetimeFigureOut">
              <a:rPr lang="en-US" smtClean="0"/>
              <a:t>3/18/17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661F5D-9B5B-9C4A-BF91-B77F84B8CCE1}" type="slidenum">
              <a:rPr lang="en-US" smtClean="0"/>
              <a:t>‹#›</a:t>
            </a:fld>
            <a:endParaRPr lang="en-US"/>
          </a:p>
        </p:txBody>
      </p:sp>
    </p:spTree>
    <p:extLst>
      <p:ext uri="{BB962C8B-B14F-4D97-AF65-F5344CB8AC3E}">
        <p14:creationId xmlns:p14="http://schemas.microsoft.com/office/powerpoint/2010/main" val="144370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25AA77-B169-6E4B-9B77-E7F1E92281E8}" type="datetimeFigureOut">
              <a:rPr lang="en-US" smtClean="0"/>
              <a:t>3/18/17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C2CD89-0E2C-E940-8D7D-D7109A9D1206}" type="slidenum">
              <a:rPr lang="en-US" smtClean="0"/>
              <a:t>‹#›</a:t>
            </a:fld>
            <a:endParaRPr lang="en-US"/>
          </a:p>
        </p:txBody>
      </p:sp>
    </p:spTree>
    <p:extLst>
      <p:ext uri="{BB962C8B-B14F-4D97-AF65-F5344CB8AC3E}">
        <p14:creationId xmlns:p14="http://schemas.microsoft.com/office/powerpoint/2010/main" val="31229478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F0C8697-C17D-1F4B-9DA0-3938A7BE4381}" type="slidenum">
              <a:rPr lang="en-US" altLang="en-US" sz="1200"/>
              <a:pPr/>
              <a:t>1</a:t>
            </a:fld>
            <a:endParaRPr lang="en-US" altLang="en-US" sz="1200"/>
          </a:p>
        </p:txBody>
      </p:sp>
      <p:sp>
        <p:nvSpPr>
          <p:cNvPr id="1064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z="1400" dirty="0">
                <a:solidFill>
                  <a:srgbClr val="000000"/>
                </a:solidFill>
                <a:latin typeface="Menlo-Regular" charset="0"/>
                <a:ea typeface="ＭＳ Ｐゴシック" charset="-128"/>
              </a:rPr>
              <a:t>In this talk we describe our progress to date in putting the Guidebooks from the New York State Geological Association (NYSGA) field conferences into computer accessible format. We chose to produce </a:t>
            </a:r>
            <a:r>
              <a:rPr lang="en-US" altLang="en-US" sz="1400" dirty="0" err="1">
                <a:solidFill>
                  <a:srgbClr val="000000"/>
                </a:solidFill>
                <a:latin typeface="Menlo-Regular" charset="0"/>
                <a:ea typeface="ＭＳ Ｐゴシック" charset="-128"/>
              </a:rPr>
              <a:t>kml</a:t>
            </a:r>
            <a:r>
              <a:rPr lang="en-US" altLang="en-US" sz="1400" dirty="0">
                <a:solidFill>
                  <a:srgbClr val="000000"/>
                </a:solidFill>
                <a:latin typeface="Menlo-Regular" charset="0"/>
                <a:ea typeface="ＭＳ Ｐゴシック" charset="-128"/>
              </a:rPr>
              <a:t> files, easily used in Google Earth and other free or inexpensive applications, rather than ArcGIS files as our intention is to provide wide access to as many users as possible.</a:t>
            </a:r>
          </a:p>
          <a:p>
            <a:pPr eaLnBrk="1" hangingPunct="1"/>
            <a:endParaRPr lang="en-US" altLang="en-US" dirty="0">
              <a:latin typeface="Menlo Regular" charset="0"/>
              <a:ea typeface="ＭＳ Ｐゴシック"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could</a:t>
            </a:r>
            <a:r>
              <a:rPr lang="en-US" baseline="0" dirty="0" smtClean="0"/>
              <a:t> just limit our map to the last ten years' worth of data, and that helps, but it isn't really what we need.  And for many educational purposes, the older field trips are very important.</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12</a:t>
            </a:fld>
            <a:endParaRPr lang="en-US"/>
          </a:p>
        </p:txBody>
      </p:sp>
    </p:spTree>
    <p:extLst>
      <p:ext uri="{BB962C8B-B14F-4D97-AF65-F5344CB8AC3E}">
        <p14:creationId xmlns:p14="http://schemas.microsoft.com/office/powerpoint/2010/main" val="621955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127 Stops and Views within a 30 mile square, centered on Colgate</a:t>
            </a:r>
            <a:r>
              <a:rPr lang="en-US" baseline="0" dirty="0" smtClean="0"/>
              <a:t> University, in Hamilton.  We wish to let users limit their results spatially, like this.  And will use Excel to do it.</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13</a:t>
            </a:fld>
            <a:endParaRPr lang="en-US"/>
          </a:p>
        </p:txBody>
      </p:sp>
    </p:spTree>
    <p:extLst>
      <p:ext uri="{BB962C8B-B14F-4D97-AF65-F5344CB8AC3E}">
        <p14:creationId xmlns:p14="http://schemas.microsoft.com/office/powerpoint/2010/main" val="2116494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Excel workbook available online,</a:t>
            </a:r>
            <a:r>
              <a:rPr lang="en-US" baseline="0" dirty="0" smtClean="0"/>
              <a:t> has all of our data in a table, plus a few other sheets.  On this page a user can enter a location for the center of a square, and the half-width of the square, here 15 miles.  The lat/long boundaries for our square are then calculated, and show up here, and also on the Data Table sheet.</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14</a:t>
            </a:fld>
            <a:endParaRPr lang="en-US"/>
          </a:p>
        </p:txBody>
      </p:sp>
    </p:spTree>
    <p:extLst>
      <p:ext uri="{BB962C8B-B14F-4D97-AF65-F5344CB8AC3E}">
        <p14:creationId xmlns:p14="http://schemas.microsoft.com/office/powerpoint/2010/main" val="3875419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a:t>
            </a:r>
            <a:r>
              <a:rPr lang="en-US" baseline="0" dirty="0" smtClean="0"/>
              <a:t> is the Data Table.</a:t>
            </a:r>
          </a:p>
          <a:p>
            <a:endParaRPr lang="en-US" baseline="0" dirty="0" smtClean="0"/>
          </a:p>
          <a:p>
            <a:r>
              <a:rPr lang="en-US" dirty="0" smtClean="0"/>
              <a:t>Clicking the dropdown arrow</a:t>
            </a:r>
            <a:r>
              <a:rPr lang="en-US" baseline="0" dirty="0" smtClean="0"/>
              <a:t> on a title row of a table opens up a filter panel.  </a:t>
            </a:r>
          </a:p>
          <a:p>
            <a:endParaRPr lang="en-US" baseline="0" dirty="0" smtClean="0"/>
          </a:p>
          <a:p>
            <a:r>
              <a:rPr lang="en-US" baseline="0" dirty="0" smtClean="0"/>
              <a:t>First we clicked on this Latitude filter and selected "Between."</a:t>
            </a:r>
          </a:p>
          <a:p>
            <a:endParaRPr lang="en-US" baseline="0" dirty="0" smtClean="0"/>
          </a:p>
          <a:p>
            <a:r>
              <a:rPr lang="en-US" baseline="0" dirty="0" smtClean="0"/>
              <a:t>Now we can type in the limits for the latitude.  This results in culling our 7800 data points down to 1746.</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16</a:t>
            </a:fld>
            <a:endParaRPr lang="en-US"/>
          </a:p>
        </p:txBody>
      </p:sp>
    </p:spTree>
    <p:extLst>
      <p:ext uri="{BB962C8B-B14F-4D97-AF65-F5344CB8AC3E}">
        <p14:creationId xmlns:p14="http://schemas.microsoft.com/office/powerpoint/2010/main" val="3903882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Putting</a:t>
            </a:r>
            <a:r>
              <a:rPr lang="en-US" baseline="0" dirty="0" smtClean="0"/>
              <a:t> in our limits for longitude results in 127 data points.  At this point we could:</a:t>
            </a:r>
          </a:p>
          <a:p>
            <a:endParaRPr lang="en-US" baseline="0" dirty="0" smtClean="0"/>
          </a:p>
          <a:p>
            <a:pPr marL="228600" indent="-228600">
              <a:buAutoNum type="arabicPeriod"/>
            </a:pPr>
            <a:r>
              <a:rPr lang="en-US" baseline="0" dirty="0" smtClean="0"/>
              <a:t>Copy and paste them into a Word template, </a:t>
            </a:r>
          </a:p>
          <a:p>
            <a:pPr marL="228600" indent="-228600">
              <a:buAutoNum type="arabicPeriod"/>
            </a:pPr>
            <a:endParaRPr lang="en-US" baseline="0" dirty="0" smtClean="0"/>
          </a:p>
          <a:p>
            <a:pPr marL="228600" indent="-228600">
              <a:buAutoNum type="arabicPeriod"/>
            </a:pPr>
            <a:r>
              <a:rPr lang="en-US" baseline="0" dirty="0" smtClean="0"/>
              <a:t>Save the result as a text file with a meaningful name.</a:t>
            </a:r>
          </a:p>
          <a:p>
            <a:pPr marL="228600" indent="-228600">
              <a:buAutoNum type="arabicPeriod"/>
            </a:pPr>
            <a:endParaRPr lang="en-US" baseline="0" dirty="0" smtClean="0"/>
          </a:p>
          <a:p>
            <a:pPr marL="228600" indent="-228600">
              <a:buAutoNum type="arabicPeriod"/>
            </a:pPr>
            <a:r>
              <a:rPr lang="en-US" baseline="0" dirty="0" smtClean="0"/>
              <a:t>Change the extension from .txt to .</a:t>
            </a:r>
            <a:r>
              <a:rPr lang="en-US" baseline="0" dirty="0" err="1" smtClean="0"/>
              <a:t>kml</a:t>
            </a:r>
            <a:endParaRPr lang="en-US" baseline="0" dirty="0" smtClean="0"/>
          </a:p>
          <a:p>
            <a:pPr marL="228600" indent="-228600">
              <a:buAutoNum type="arabicPeriod"/>
            </a:pPr>
            <a:endParaRPr lang="en-US" baseline="0" dirty="0" smtClean="0"/>
          </a:p>
          <a:p>
            <a:pPr marL="228600" indent="-228600">
              <a:buAutoNum type="arabicPeriod"/>
            </a:pPr>
            <a:r>
              <a:rPr lang="en-US" baseline="0" dirty="0" smtClean="0"/>
              <a:t>Open this file in Google Earth with the results shown earlier.</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17</a:t>
            </a:fld>
            <a:endParaRPr lang="en-US"/>
          </a:p>
        </p:txBody>
      </p:sp>
    </p:spTree>
    <p:extLst>
      <p:ext uri="{BB962C8B-B14F-4D97-AF65-F5344CB8AC3E}">
        <p14:creationId xmlns:p14="http://schemas.microsoft.com/office/powerpoint/2010/main" val="117953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  A single field trip will have</a:t>
            </a:r>
            <a:r>
              <a:rPr lang="en-US" baseline="0" dirty="0" smtClean="0"/>
              <a:t> a single color for its </a:t>
            </a:r>
            <a:r>
              <a:rPr lang="en-US" baseline="0" dirty="0" err="1" smtClean="0"/>
              <a:t>placemarks</a:t>
            </a:r>
            <a:r>
              <a:rPr lang="en-US" baseline="0" dirty="0" smtClean="0"/>
              <a:t>, but more than one field trip may use the same color.</a:t>
            </a:r>
          </a:p>
          <a:p>
            <a:endParaRPr lang="en-US" baseline="0" dirty="0" smtClean="0"/>
          </a:p>
          <a:p>
            <a:r>
              <a:rPr lang="en-US" baseline="0" dirty="0" smtClean="0"/>
              <a:t>As no entire </a:t>
            </a:r>
            <a:r>
              <a:rPr lang="en-US" baseline="0" dirty="0" err="1" smtClean="0"/>
              <a:t>fieldtrip</a:t>
            </a:r>
            <a:r>
              <a:rPr lang="en-US" baseline="0" dirty="0" smtClean="0"/>
              <a:t> lies within our boundaries, we don't see any paths.</a:t>
            </a:r>
          </a:p>
          <a:p>
            <a:endParaRPr lang="en-US" baseline="0" dirty="0" smtClean="0"/>
          </a:p>
          <a:p>
            <a:r>
              <a:rPr lang="en-US" baseline="0" dirty="0" smtClean="0"/>
              <a:t>Had we just selected a trip, we would have ended up with the path and all of its stops.</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18</a:t>
            </a:fld>
            <a:endParaRPr lang="en-US"/>
          </a:p>
        </p:txBody>
      </p:sp>
    </p:spTree>
    <p:extLst>
      <p:ext uri="{BB962C8B-B14F-4D97-AF65-F5344CB8AC3E}">
        <p14:creationId xmlns:p14="http://schemas.microsoft.com/office/powerpoint/2010/main" val="1740289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those </a:t>
            </a:r>
            <a:r>
              <a:rPr lang="en-US" dirty="0" err="1" smtClean="0"/>
              <a:t>placemarks</a:t>
            </a:r>
            <a:r>
              <a:rPr lang="en-US" dirty="0" smtClean="0"/>
              <a:t> with a square, 30 miles across, centered on Colgate.</a:t>
            </a:r>
            <a:r>
              <a:rPr lang="en-US" baseline="0" dirty="0" smtClean="0"/>
              <a:t>  </a:t>
            </a:r>
            <a:r>
              <a:rPr lang="en-US" dirty="0" smtClean="0"/>
              <a:t>127</a:t>
            </a:r>
            <a:r>
              <a:rPr lang="en-US" baseline="0" dirty="0" smtClean="0"/>
              <a:t> is</a:t>
            </a:r>
            <a:r>
              <a:rPr lang="en-US" dirty="0" smtClean="0"/>
              <a:t> a manageable</a:t>
            </a:r>
            <a:r>
              <a:rPr lang="en-US" baseline="0" dirty="0" smtClean="0"/>
              <a:t> number of outcrops and field trips.</a:t>
            </a:r>
          </a:p>
          <a:p>
            <a:endParaRPr lang="en-US" baseline="0" dirty="0" smtClean="0"/>
          </a:p>
          <a:p>
            <a:r>
              <a:rPr lang="en-US" baseline="0" dirty="0" smtClean="0"/>
              <a:t>A teacher at Colgate might take a class to visit any of these points and return the same afternoon.  </a:t>
            </a:r>
          </a:p>
          <a:p>
            <a:endParaRPr lang="en-US" baseline="0" dirty="0" smtClean="0"/>
          </a:p>
          <a:p>
            <a:r>
              <a:rPr lang="en-US" baseline="0" dirty="0" smtClean="0"/>
              <a:t>However, there is a great deal of information contained in the Guidebooks which does not appear in our </a:t>
            </a:r>
            <a:r>
              <a:rPr lang="en-US" baseline="0" dirty="0" err="1" smtClean="0"/>
              <a:t>kml</a:t>
            </a:r>
            <a:r>
              <a:rPr lang="en-US" baseline="0" dirty="0" smtClean="0"/>
              <a:t> files.  All of the Guidebooks from 1956 to 2012 are available on the web</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19</a:t>
            </a:fld>
            <a:endParaRPr lang="en-US"/>
          </a:p>
        </p:txBody>
      </p:sp>
    </p:spTree>
    <p:extLst>
      <p:ext uri="{BB962C8B-B14F-4D97-AF65-F5344CB8AC3E}">
        <p14:creationId xmlns:p14="http://schemas.microsoft.com/office/powerpoint/2010/main" val="207375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p>
          <a:p>
            <a:endParaRPr lang="en-US" dirty="0" smtClean="0"/>
          </a:p>
          <a:p>
            <a:r>
              <a:rPr lang="en-US" dirty="0" smtClean="0"/>
              <a:t>1.Take results from two columns and open them in another</a:t>
            </a:r>
            <a:r>
              <a:rPr lang="en-US" baseline="0" dirty="0" smtClean="0"/>
              <a:t> spreadsheet</a:t>
            </a:r>
          </a:p>
          <a:p>
            <a:endParaRPr lang="en-US" baseline="0" dirty="0" smtClean="0"/>
          </a:p>
          <a:p>
            <a:r>
              <a:rPr lang="en-US" baseline="0" dirty="0" smtClean="0"/>
              <a:t>2. Concatenate the two columns </a:t>
            </a:r>
          </a:p>
          <a:p>
            <a:endParaRPr lang="en-US" baseline="0" dirty="0" smtClean="0"/>
          </a:p>
          <a:p>
            <a:r>
              <a:rPr lang="en-US" baseline="0" dirty="0" smtClean="0"/>
              <a:t>3. Filter that column for unique values</a:t>
            </a:r>
          </a:p>
          <a:p>
            <a:endParaRPr lang="en-US" baseline="0" dirty="0" smtClean="0"/>
          </a:p>
          <a:p>
            <a:r>
              <a:rPr lang="en-US" baseline="0" dirty="0" smtClean="0"/>
              <a:t>This yields 23 trips within this box.  </a:t>
            </a:r>
          </a:p>
          <a:p>
            <a:endParaRPr lang="en-US" baseline="0" dirty="0" smtClean="0"/>
          </a:p>
          <a:p>
            <a:r>
              <a:rPr lang="en-US" baseline="0" dirty="0" smtClean="0"/>
              <a:t>That a lot are from 1992 isn't surprising, as the meeting was held at Colgate that year.  We can check out the others, though.  Until now, you would have had to download the pdf of the entire Guidebook, but now we provide you with access to individual chapters from the Guidebooks, and the associated </a:t>
            </a:r>
            <a:r>
              <a:rPr lang="en-US" baseline="0" dirty="0" err="1" smtClean="0"/>
              <a:t>kml</a:t>
            </a:r>
            <a:r>
              <a:rPr lang="en-US" baseline="0" dirty="0" smtClean="0"/>
              <a:t> file to go with it.</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20</a:t>
            </a:fld>
            <a:endParaRPr lang="en-US"/>
          </a:p>
        </p:txBody>
      </p:sp>
    </p:spTree>
    <p:extLst>
      <p:ext uri="{BB962C8B-B14F-4D97-AF65-F5344CB8AC3E}">
        <p14:creationId xmlns:p14="http://schemas.microsoft.com/office/powerpoint/2010/main" val="1769848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shot from the web page listing</a:t>
            </a:r>
            <a:r>
              <a:rPr lang="en-US" baseline="0" dirty="0" smtClean="0"/>
              <a:t> most of the chapters from 1977 and 1978 shows those trips we identified earlier.  </a:t>
            </a:r>
          </a:p>
          <a:p>
            <a:endParaRPr lang="en-US" baseline="0" dirty="0" smtClean="0"/>
          </a:p>
          <a:p>
            <a:r>
              <a:rPr lang="en-US" baseline="0" dirty="0" smtClean="0"/>
              <a:t>Downloading the relevant chapters will give you greater insight and context for the trips.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21</a:t>
            </a:fld>
            <a:endParaRPr lang="en-US"/>
          </a:p>
        </p:txBody>
      </p:sp>
    </p:spTree>
    <p:extLst>
      <p:ext uri="{BB962C8B-B14F-4D97-AF65-F5344CB8AC3E}">
        <p14:creationId xmlns:p14="http://schemas.microsoft.com/office/powerpoint/2010/main" val="2453339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pages</a:t>
            </a:r>
            <a:r>
              <a:rPr lang="en-US" baseline="0" dirty="0" smtClean="0"/>
              <a:t> from two of those trips showing some of the other information provided in the Guidebooks.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These pdf files can be combined into customized field trip guides.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22</a:t>
            </a:fld>
            <a:endParaRPr lang="en-US"/>
          </a:p>
        </p:txBody>
      </p:sp>
    </p:spTree>
    <p:extLst>
      <p:ext uri="{BB962C8B-B14F-4D97-AF65-F5344CB8AC3E}">
        <p14:creationId xmlns:p14="http://schemas.microsoft.com/office/powerpoint/2010/main" val="305527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Guidebook on the lower right is from New </a:t>
            </a:r>
            <a:r>
              <a:rPr lang="en-US" baseline="0" dirty="0" err="1" smtClean="0"/>
              <a:t>Paltz</a:t>
            </a:r>
            <a:r>
              <a:rPr lang="en-US" baseline="0" dirty="0" smtClean="0"/>
              <a:t>, 1967, and the one directly above it is also from New </a:t>
            </a:r>
            <a:r>
              <a:rPr lang="en-US" baseline="0" dirty="0" err="1" smtClean="0"/>
              <a:t>Paltz</a:t>
            </a:r>
            <a:r>
              <a:rPr lang="en-US" baseline="0" dirty="0" smtClean="0"/>
              <a:t>, but 2009! The same rocks and outcrops, but interpretations are separated by 42 years...  Most Geology Department libraries in NY have collections of these Guidebooks.  And in the past I might spend a lot of time browsing through many of them to find an article which I remembered seeing.  The work we report today is intended to remedy that!</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2</a:t>
            </a:fld>
            <a:endParaRPr lang="en-US"/>
          </a:p>
        </p:txBody>
      </p:sp>
    </p:spTree>
    <p:extLst>
      <p:ext uri="{BB962C8B-B14F-4D97-AF65-F5344CB8AC3E}">
        <p14:creationId xmlns:p14="http://schemas.microsoft.com/office/powerpoint/2010/main" val="2186494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application of Excel to our database has two disadvantages:  </a:t>
            </a:r>
          </a:p>
          <a:p>
            <a:endParaRPr lang="en-US" baseline="0" dirty="0" smtClean="0"/>
          </a:p>
          <a:p>
            <a:pPr marL="228600" indent="-228600">
              <a:buAutoNum type="arabicPeriod"/>
            </a:pPr>
            <a:r>
              <a:rPr lang="en-US" baseline="0" dirty="0" smtClean="0"/>
              <a:t>The Excel available for tablets and phones does not play well with tables.  The functionality we used is available only on the desktop version.  </a:t>
            </a:r>
          </a:p>
          <a:p>
            <a:pPr marL="228600" indent="-228600">
              <a:buAutoNum type="arabicPeriod"/>
            </a:pPr>
            <a:endParaRPr lang="en-US" baseline="0" dirty="0" smtClean="0"/>
          </a:p>
          <a:p>
            <a:pPr marL="228600" indent="-228600">
              <a:buAutoNum type="arabicPeriod"/>
            </a:pPr>
            <a:r>
              <a:rPr lang="en-US" baseline="0" dirty="0" smtClean="0"/>
              <a:t>The maximum size for data in an Excel cell is 3</a:t>
            </a:r>
            <a:r>
              <a:rPr lang="en-US" sz="1200" kern="1200" dirty="0" smtClean="0">
                <a:solidFill>
                  <a:schemeClr val="tx1"/>
                </a:solidFill>
                <a:latin typeface="+mn-lt"/>
                <a:ea typeface="+mn-ea"/>
                <a:cs typeface="+mn-cs"/>
              </a:rPr>
              <a:t>2,767 characters.  </a:t>
            </a:r>
          </a:p>
          <a:p>
            <a:pPr marL="228600" indent="-228600">
              <a:buAutoNum type="arabicPeriod"/>
            </a:pPr>
            <a:endParaRPr lang="en-US" sz="1200" kern="1200" dirty="0" smtClean="0">
              <a:solidFill>
                <a:schemeClr val="tx1"/>
              </a:solidFill>
              <a:latin typeface="+mn-lt"/>
              <a:ea typeface="+mn-ea"/>
              <a:cs typeface="+mn-cs"/>
            </a:endParaRPr>
          </a:p>
          <a:p>
            <a:pPr marL="0" indent="0">
              <a:buNone/>
            </a:pPr>
            <a:r>
              <a:rPr lang="en-US" sz="1200" kern="1200" dirty="0" smtClean="0">
                <a:solidFill>
                  <a:schemeClr val="tx1"/>
                </a:solidFill>
                <a:latin typeface="+mn-lt"/>
                <a:ea typeface="+mn-ea"/>
                <a:cs typeface="+mn-cs"/>
              </a:rPr>
              <a:t>As you can see, the</a:t>
            </a:r>
            <a:r>
              <a:rPr lang="en-US" sz="1200" kern="1200" baseline="0" dirty="0" smtClean="0">
                <a:solidFill>
                  <a:schemeClr val="tx1"/>
                </a:solidFill>
                <a:latin typeface="+mn-lt"/>
                <a:ea typeface="+mn-ea"/>
                <a:cs typeface="+mn-cs"/>
              </a:rPr>
              <a:t> longest description we have encountered so far is 26,000 characters, so descriptions are copied in full.</a:t>
            </a:r>
          </a:p>
          <a:p>
            <a:pPr marL="0" indent="0">
              <a:buNone/>
            </a:pPr>
            <a:endParaRPr lang="en-US" sz="1200" kern="1200" baseline="0" dirty="0" smtClean="0">
              <a:solidFill>
                <a:schemeClr val="tx1"/>
              </a:solidFill>
              <a:latin typeface="+mn-lt"/>
              <a:ea typeface="+mn-ea"/>
              <a:cs typeface="+mn-cs"/>
            </a:endParaRPr>
          </a:p>
          <a:p>
            <a:pPr marL="0" indent="0">
              <a:buNone/>
            </a:pPr>
            <a:r>
              <a:rPr lang="en-US" sz="1200" kern="1200" baseline="0" dirty="0" smtClean="0">
                <a:solidFill>
                  <a:schemeClr val="tx1"/>
                </a:solidFill>
                <a:latin typeface="+mn-lt"/>
                <a:ea typeface="+mn-ea"/>
                <a:cs typeface="+mn-cs"/>
              </a:rPr>
              <a:t>However the LineStrings which record all of the lat/long pairs for the paths can be much lengthier, in which case they are truncated by Excel.</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23</a:t>
            </a:fld>
            <a:endParaRPr lang="en-US"/>
          </a:p>
        </p:txBody>
      </p:sp>
    </p:spTree>
    <p:extLst>
      <p:ext uri="{BB962C8B-B14F-4D97-AF65-F5344CB8AC3E}">
        <p14:creationId xmlns:p14="http://schemas.microsoft.com/office/powerpoint/2010/main" val="285643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9B4D2E3-3F74-7E43-BA99-61146610E5AF}" type="slidenum">
              <a:rPr lang="en-US" altLang="en-US" sz="1200"/>
              <a:pPr/>
              <a:t>3</a:t>
            </a:fld>
            <a:endParaRPr lang="en-US" altLang="en-US" sz="1200"/>
          </a:p>
        </p:txBody>
      </p:sp>
      <p:sp>
        <p:nvSpPr>
          <p:cNvPr id="108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dirty="0">
                <a:latin typeface="Menlo Regular" charset="0"/>
                <a:ea typeface="ＭＳ Ｐゴシック" charset="-128"/>
              </a:rPr>
              <a:t>We have taken the Road Logs from the field trips and put them into </a:t>
            </a:r>
            <a:r>
              <a:rPr lang="en-US" altLang="en-US" dirty="0" err="1">
                <a:latin typeface="Menlo Regular" charset="0"/>
                <a:ea typeface="ＭＳ Ｐゴシック" charset="-128"/>
              </a:rPr>
              <a:t>kml</a:t>
            </a:r>
            <a:r>
              <a:rPr lang="en-US" altLang="en-US" dirty="0">
                <a:latin typeface="Menlo Regular" charset="0"/>
                <a:ea typeface="ＭＳ Ｐゴシック" charset="-128"/>
              </a:rPr>
              <a:t> files, locating each stop as accurately as we could on Google Earth.  The techniques we used are described in detail in GSA Special Paper 492, Google Earth and Virtual Visualizations in Geoscience Education and Research, </a:t>
            </a:r>
            <a:r>
              <a:rPr lang="en-US" altLang="en-US" dirty="0" err="1">
                <a:latin typeface="Menlo Regular" charset="0"/>
                <a:ea typeface="ＭＳ Ｐゴシック" charset="-128"/>
              </a:rPr>
              <a:t>Whitmeyer</a:t>
            </a:r>
            <a:r>
              <a:rPr lang="en-US" altLang="en-US" dirty="0">
                <a:latin typeface="Menlo Regular" charset="0"/>
                <a:ea typeface="ＭＳ Ｐゴシック" charset="-128"/>
              </a:rPr>
              <a:t>, Bailey, </a:t>
            </a:r>
            <a:r>
              <a:rPr lang="en-US" altLang="en-US" dirty="0" err="1">
                <a:latin typeface="Menlo Regular" charset="0"/>
                <a:ea typeface="ＭＳ Ｐゴシック" charset="-128"/>
              </a:rPr>
              <a:t>DePaor</a:t>
            </a:r>
            <a:r>
              <a:rPr lang="en-US" altLang="en-US" dirty="0">
                <a:latin typeface="Menlo Regular" charset="0"/>
                <a:ea typeface="ＭＳ Ｐゴシック" charset="-128"/>
              </a:rPr>
              <a:t> and </a:t>
            </a:r>
            <a:r>
              <a:rPr lang="en-US" altLang="en-US" dirty="0" err="1">
                <a:latin typeface="Menlo Regular" charset="0"/>
                <a:ea typeface="ＭＳ Ｐゴシック" charset="-128"/>
              </a:rPr>
              <a:t>Ornduff</a:t>
            </a:r>
            <a:r>
              <a:rPr lang="en-US" altLang="en-US" dirty="0">
                <a:latin typeface="Menlo Regular" charset="0"/>
                <a:ea typeface="ＭＳ Ｐゴシック" charset="-128"/>
              </a:rPr>
              <a:t>, eds., 2012.  </a:t>
            </a:r>
          </a:p>
        </p:txBody>
      </p:sp>
    </p:spTree>
    <p:extLst>
      <p:ext uri="{BB962C8B-B14F-4D97-AF65-F5344CB8AC3E}">
        <p14:creationId xmlns:p14="http://schemas.microsoft.com/office/powerpoint/2010/main" val="171463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enamored by Google Fusion Tables, we hoped that former participants might contribute</a:t>
            </a:r>
            <a:r>
              <a:rPr lang="en-US" baseline="0" dirty="0" smtClean="0"/>
              <a:t> photos and data to these tables as a collaborative effort.  So far there has been little of that.  One big advantage of the Fusion Tables is that you can download the code to embed these maps into your own website.  When you do so, the </a:t>
            </a:r>
            <a:r>
              <a:rPr lang="en-US" baseline="0" dirty="0" err="1" smtClean="0"/>
              <a:t>Placemarks</a:t>
            </a:r>
            <a:r>
              <a:rPr lang="en-US" baseline="0" dirty="0" smtClean="0"/>
              <a:t> are "live" and will open with a window such as this one.</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4</a:t>
            </a:fld>
            <a:endParaRPr lang="en-US"/>
          </a:p>
        </p:txBody>
      </p:sp>
    </p:spTree>
    <p:extLst>
      <p:ext uri="{BB962C8B-B14F-4D97-AF65-F5344CB8AC3E}">
        <p14:creationId xmlns:p14="http://schemas.microsoft.com/office/powerpoint/2010/main" val="269501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kml</a:t>
            </a:r>
            <a:r>
              <a:rPr lang="en-US" dirty="0" smtClean="0"/>
              <a:t> format is what Google</a:t>
            </a:r>
            <a:r>
              <a:rPr lang="en-US" baseline="0" dirty="0" smtClean="0"/>
              <a:t> Earth uses.  Here we see the field trips from a 1963 meeting in Binghamton.  As we worked on this it became apparent that the digital results from the road logs might go a long way toward developing a useful index to these Guidebooks.</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5</a:t>
            </a:fld>
            <a:endParaRPr lang="en-US"/>
          </a:p>
        </p:txBody>
      </p:sp>
    </p:spTree>
    <p:extLst>
      <p:ext uri="{BB962C8B-B14F-4D97-AF65-F5344CB8AC3E}">
        <p14:creationId xmlns:p14="http://schemas.microsoft.com/office/powerpoint/2010/main" val="214447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our work to date</a:t>
            </a:r>
            <a:r>
              <a:rPr lang="en-US" baseline="0" dirty="0" smtClean="0"/>
              <a:t> has involved importing the data from the database into portable formats:  </a:t>
            </a:r>
          </a:p>
          <a:p>
            <a:endParaRPr lang="en-US" baseline="0" dirty="0" smtClean="0"/>
          </a:p>
          <a:p>
            <a:pPr marL="228600" indent="-228600">
              <a:buAutoNum type="arabicPeriod"/>
            </a:pPr>
            <a:r>
              <a:rPr lang="en-US" baseline="0" dirty="0" smtClean="0"/>
              <a:t>iOS or Android</a:t>
            </a:r>
          </a:p>
          <a:p>
            <a:pPr marL="228600" indent="-228600">
              <a:buAutoNum type="arabicPeriod"/>
            </a:pPr>
            <a:endParaRPr lang="en-US" baseline="0" dirty="0" smtClean="0"/>
          </a:p>
          <a:p>
            <a:pPr marL="228600" indent="-228600">
              <a:buAutoNum type="arabicPeriod"/>
            </a:pPr>
            <a:r>
              <a:rPr lang="en-US" baseline="0" dirty="0" smtClean="0"/>
              <a:t>Tablets or phones.  </a:t>
            </a:r>
          </a:p>
          <a:p>
            <a:pPr marL="228600" indent="-228600">
              <a:buAutoNum type="arabicPeriod"/>
            </a:pPr>
            <a:endParaRPr lang="en-US" baseline="0" dirty="0" smtClean="0"/>
          </a:p>
          <a:p>
            <a:pPr marL="0" indent="0">
              <a:buNone/>
            </a:pPr>
            <a:r>
              <a:rPr lang="en-US" baseline="0" dirty="0" smtClean="0"/>
              <a:t>We have reported on these results at past meetings of the GSA and NEGSA.  Today, however, we wish to concentrate on the desktop version of Excel which includes tables with very useful filtering capabilities.  We begin by admitting that we have produced too much of a good thing...</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6</a:t>
            </a:fld>
            <a:endParaRPr lang="en-US"/>
          </a:p>
        </p:txBody>
      </p:sp>
    </p:spTree>
    <p:extLst>
      <p:ext uri="{BB962C8B-B14F-4D97-AF65-F5344CB8AC3E}">
        <p14:creationId xmlns:p14="http://schemas.microsoft.com/office/powerpoint/2010/main" val="6567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Years ago meetings were pretty local.  So</a:t>
            </a:r>
            <a:r>
              <a:rPr lang="en-US" baseline="0" dirty="0" smtClean="0"/>
              <a:t> a map of the field trips would indicate where the meeting was held.</a:t>
            </a:r>
          </a:p>
          <a:p>
            <a:endParaRPr lang="en-US" baseline="0" dirty="0" smtClean="0"/>
          </a:p>
          <a:p>
            <a:r>
              <a:rPr lang="en-US" baseline="0" dirty="0" smtClean="0"/>
              <a:t>Often the order of the stops is important, as the leader may want folks to see simple examples before more complex ones, or the leader may wish to visit stops in stratigraphic order.  So we include the paths taken.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9</a:t>
            </a:fld>
            <a:endParaRPr lang="en-US"/>
          </a:p>
        </p:txBody>
      </p:sp>
    </p:spTree>
    <p:extLst>
      <p:ext uri="{BB962C8B-B14F-4D97-AF65-F5344CB8AC3E}">
        <p14:creationId xmlns:p14="http://schemas.microsoft.com/office/powerpoint/2010/main" val="64670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transportation got easier the trips spread out.  By 1997 it is hard to guess where the meeting was:  Was it Syracuse, Saratoga Springs, Utica?  There is even a trip to the Lead and Zinc mines in St. Lawrence county!  (The meeting was held in Clinton,</a:t>
            </a:r>
            <a:r>
              <a:rPr lang="en-US" baseline="0" dirty="0" smtClean="0"/>
              <a:t> NY, at Hamilton College.)</a:t>
            </a:r>
          </a:p>
          <a:p>
            <a:endParaRPr lang="en-US" baseline="0" dirty="0" smtClean="0"/>
          </a:p>
          <a:p>
            <a:r>
              <a:rPr lang="en-US" baseline="0" dirty="0" smtClean="0"/>
              <a:t>This makes browsing through a lot of Guidebooks much more difficult.</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10</a:t>
            </a:fld>
            <a:endParaRPr lang="en-US"/>
          </a:p>
        </p:txBody>
      </p:sp>
    </p:spTree>
    <p:extLst>
      <p:ext uri="{BB962C8B-B14F-4D97-AF65-F5344CB8AC3E}">
        <p14:creationId xmlns:p14="http://schemas.microsoft.com/office/powerpoint/2010/main" val="217250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data</a:t>
            </a:r>
            <a:r>
              <a:rPr lang="en-US" baseline="0" dirty="0" smtClean="0"/>
              <a:t> accumulated things got a little out of hand.  We now have over 7000 stops and views.  Far too many for most educational purposes.</a:t>
            </a:r>
            <a:endParaRPr lang="en-US" dirty="0"/>
          </a:p>
        </p:txBody>
      </p:sp>
      <p:sp>
        <p:nvSpPr>
          <p:cNvPr id="4" name="Slide Number Placeholder 3"/>
          <p:cNvSpPr>
            <a:spLocks noGrp="1"/>
          </p:cNvSpPr>
          <p:nvPr>
            <p:ph type="sldNum" sz="quarter" idx="10"/>
          </p:nvPr>
        </p:nvSpPr>
        <p:spPr/>
        <p:txBody>
          <a:bodyPr/>
          <a:lstStyle/>
          <a:p>
            <a:fld id="{CCC2CD89-0E2C-E940-8D7D-D7109A9D1206}" type="slidenum">
              <a:rPr lang="en-US" smtClean="0"/>
              <a:t>11</a:t>
            </a:fld>
            <a:endParaRPr lang="en-US"/>
          </a:p>
        </p:txBody>
      </p:sp>
    </p:spTree>
    <p:extLst>
      <p:ext uri="{BB962C8B-B14F-4D97-AF65-F5344CB8AC3E}">
        <p14:creationId xmlns:p14="http://schemas.microsoft.com/office/powerpoint/2010/main" val="1079360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42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42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76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18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1441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D0B4451-8AAA-5F4A-97DB-2D08F6746E5D}" type="datetimeFigureOut">
              <a:rPr lang="en-US" smtClean="0"/>
              <a:t>3/18/17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FA15089-33BA-9C44-81BC-C56C8ADF7968}" type="slidenum">
              <a:rPr lang="en-US" smtClean="0"/>
              <a:t>‹#›</a:t>
            </a:fld>
            <a:endParaRPr lang="en-US"/>
          </a:p>
        </p:txBody>
      </p:sp>
    </p:spTree>
    <p:extLst>
      <p:ext uri="{BB962C8B-B14F-4D97-AF65-F5344CB8AC3E}">
        <p14:creationId xmlns:p14="http://schemas.microsoft.com/office/powerpoint/2010/main" val="20454021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3659652"/>
      </p:ext>
    </p:extLst>
  </p:cSld>
  <p:clrMap bg1="lt1" tx1="dk1" bg2="lt2" tx2="dk2" accent1="accent1" accent2="accent2" accent3="accent3" accent4="accent4" accent5="accent5" accent6="accent6" hlink="hlink" folHlink="folHlink"/>
  <p:sldLayoutIdLst>
    <p:sldLayoutId id="2147483654" r:id="rId1"/>
    <p:sldLayoutId id="2147483649" r:id="rId2"/>
    <p:sldLayoutId id="2147483650" r:id="rId3"/>
    <p:sldLayoutId id="2147483651" r:id="rId4"/>
    <p:sldLayoutId id="2147483652"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microsoft.com/office/2007/relationships/hdphoto" Target="../media/hdphoto4.wdp"/><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5.wdp"/><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6.wdp"/><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hyperlink" Target="http://ottohmuller.com/nysga2ge/Trips1956-1997.html" TargetMode="External"/><Relationship Id="rId4" Type="http://schemas.openxmlformats.org/officeDocument/2006/relationships/hyperlink" Target="http://ottohmuller.com/nysga2ge/Trips1998-Onward.html" TargetMode="External"/><Relationship Id="rId5" Type="http://schemas.openxmlformats.org/officeDocument/2006/relationships/hyperlink" Target="http://ottohmuller.com/nysga2ge/ExcelDatabase.html" TargetMode="External"/><Relationship Id="rId1" Type="http://schemas.openxmlformats.org/officeDocument/2006/relationships/slideLayout" Target="../slideLayouts/slideLayout6.xml"/><Relationship Id="rId2" Type="http://schemas.openxmlformats.org/officeDocument/2006/relationships/hyperlink" Target="http://ottohmuller.com/nysga2ge/File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microsoft.com/office/2007/relationships/hdphoto" Target="../media/hdphoto2.wdp"/><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4"/>
          <p:cNvSpPr>
            <a:spLocks noChangeArrowheads="1"/>
          </p:cNvSpPr>
          <p:nvPr/>
        </p:nvSpPr>
        <p:spPr bwMode="auto">
          <a:xfrm>
            <a:off x="696518" y="2286000"/>
            <a:ext cx="7750965"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dirty="0">
                <a:solidFill>
                  <a:srgbClr val="000000"/>
                </a:solidFill>
                <a:latin typeface="Menlo Regular" charset="0"/>
              </a:rPr>
              <a:t>Otto H. Muller</a:t>
            </a:r>
          </a:p>
          <a:p>
            <a:pPr algn="ctr"/>
            <a:r>
              <a:rPr lang="en-US" altLang="en-US" sz="2000" dirty="0">
                <a:solidFill>
                  <a:srgbClr val="000000"/>
                </a:solidFill>
                <a:latin typeface="Menlo Regular" charset="0"/>
              </a:rPr>
              <a:t>Geology Department</a:t>
            </a:r>
          </a:p>
          <a:p>
            <a:pPr algn="ctr"/>
            <a:r>
              <a:rPr lang="en-US" altLang="en-US" sz="2000" dirty="0">
                <a:solidFill>
                  <a:srgbClr val="000000"/>
                </a:solidFill>
                <a:latin typeface="Menlo Regular" charset="0"/>
              </a:rPr>
              <a:t>Alfred University</a:t>
            </a:r>
          </a:p>
          <a:p>
            <a:pPr algn="ctr"/>
            <a:endParaRPr lang="en-US" altLang="en-US" sz="2000" dirty="0">
              <a:solidFill>
                <a:srgbClr val="000000"/>
              </a:solidFill>
              <a:latin typeface="Menlo Regular" charset="0"/>
            </a:endParaRPr>
          </a:p>
          <a:p>
            <a:pPr algn="ctr"/>
            <a:r>
              <a:rPr lang="en-US" altLang="en-US" sz="2000" dirty="0" err="1" smtClean="0">
                <a:solidFill>
                  <a:srgbClr val="000000"/>
                </a:solidFill>
                <a:latin typeface="Menlo Regular" charset="0"/>
              </a:rPr>
              <a:t>fmuller</a:t>
            </a:r>
            <a:r>
              <a:rPr lang="en-US" altLang="en-US" sz="2000" dirty="0" err="1">
                <a:solidFill>
                  <a:srgbClr val="000000"/>
                </a:solidFill>
                <a:latin typeface="Menlo Regular" charset="0"/>
              </a:rPr>
              <a:t>@alfred.edu</a:t>
            </a:r>
            <a:endParaRPr lang="en-US" altLang="en-US" sz="2000" dirty="0">
              <a:solidFill>
                <a:srgbClr val="000000"/>
              </a:solidFill>
              <a:latin typeface="Menlo Regular" charset="0"/>
            </a:endParaRPr>
          </a:p>
          <a:p>
            <a:pPr algn="ctr"/>
            <a:endParaRPr lang="en-US" altLang="en-US" sz="2000" dirty="0">
              <a:solidFill>
                <a:srgbClr val="000000"/>
              </a:solidFill>
              <a:latin typeface="Menlo Regular" charset="0"/>
            </a:endParaRPr>
          </a:p>
          <a:p>
            <a:pPr algn="ctr"/>
            <a:r>
              <a:rPr lang="en-US" altLang="en-US" sz="2000" dirty="0">
                <a:latin typeface="Menlo Regular" charset="0"/>
              </a:rPr>
              <a:t>David Valentino </a:t>
            </a:r>
          </a:p>
          <a:p>
            <a:pPr algn="ctr"/>
            <a:r>
              <a:rPr lang="en-US" altLang="en-US" sz="2000" dirty="0">
                <a:latin typeface="Menlo Regular" charset="0"/>
              </a:rPr>
              <a:t>Department of Atmospheric and Geological Sciences</a:t>
            </a:r>
          </a:p>
          <a:p>
            <a:pPr algn="ctr"/>
            <a:r>
              <a:rPr lang="en-US" altLang="en-US" sz="2000" dirty="0">
                <a:latin typeface="Menlo Regular" charset="0"/>
              </a:rPr>
              <a:t>SUNY at </a:t>
            </a:r>
            <a:r>
              <a:rPr lang="en-US" altLang="en-US" sz="2000" dirty="0" smtClean="0">
                <a:latin typeface="Menlo Regular" charset="0"/>
              </a:rPr>
              <a:t>Oswego</a:t>
            </a:r>
            <a:endParaRPr lang="en-US" altLang="en-US" sz="2000" dirty="0">
              <a:latin typeface="Menlo Regular" charset="0"/>
            </a:endParaRPr>
          </a:p>
        </p:txBody>
      </p:sp>
      <p:sp>
        <p:nvSpPr>
          <p:cNvPr id="3075" name="Rectangle 5"/>
          <p:cNvSpPr>
            <a:spLocks noChangeArrowheads="1"/>
          </p:cNvSpPr>
          <p:nvPr/>
        </p:nvSpPr>
        <p:spPr bwMode="auto">
          <a:xfrm>
            <a:off x="-34226" y="641350"/>
            <a:ext cx="9212452"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3200" dirty="0"/>
              <a:t>NYSGA </a:t>
            </a:r>
            <a:r>
              <a:rPr lang="en-US" sz="3200" dirty="0" smtClean="0"/>
              <a:t>GUIDEBOOK CHAPTERS </a:t>
            </a:r>
            <a:r>
              <a:rPr lang="en-US" sz="3200" dirty="0"/>
              <a:t>AND </a:t>
            </a:r>
            <a:r>
              <a:rPr lang="en-US" sz="3200" dirty="0" smtClean="0"/>
              <a:t>INDEX </a:t>
            </a:r>
            <a:r>
              <a:rPr lang="en-US" sz="3200" dirty="0"/>
              <a:t>NOW </a:t>
            </a:r>
            <a:r>
              <a:rPr lang="en-US" sz="3200" dirty="0" smtClean="0"/>
              <a:t>AVAILABLE</a:t>
            </a:r>
            <a:endParaRPr lang="en-US" sz="3200" dirty="0">
              <a:latin typeface="+mj-lt"/>
              <a:ea typeface="ＭＳ Ｐゴシック" charset="0"/>
              <a:cs typeface="ＭＳ Ｐゴシック" charset="0"/>
            </a:endParaRPr>
          </a:p>
        </p:txBody>
      </p:sp>
    </p:spTree>
    <p:extLst>
      <p:ext uri="{BB962C8B-B14F-4D97-AF65-F5344CB8AC3E}">
        <p14:creationId xmlns:p14="http://schemas.microsoft.com/office/powerpoint/2010/main" val="27799666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a:off x="0" y="0"/>
            <a:ext cx="9144000" cy="6858000"/>
          </a:xfrm>
          <a:prstGeom prst="rect">
            <a:avLst/>
          </a:prstGeom>
        </p:spPr>
      </p:pic>
      <p:sp>
        <p:nvSpPr>
          <p:cNvPr id="3" name="TextBox 2"/>
          <p:cNvSpPr txBox="1"/>
          <p:nvPr/>
        </p:nvSpPr>
        <p:spPr>
          <a:xfrm>
            <a:off x="275166" y="1693333"/>
            <a:ext cx="2328333" cy="461665"/>
          </a:xfrm>
          <a:prstGeom prst="rect">
            <a:avLst/>
          </a:prstGeom>
          <a:noFill/>
        </p:spPr>
        <p:txBody>
          <a:bodyPr wrap="square" rtlCol="0">
            <a:spAutoFit/>
          </a:bodyPr>
          <a:lstStyle/>
          <a:p>
            <a:r>
              <a:rPr lang="en-US" sz="2400" dirty="0" smtClean="0">
                <a:solidFill>
                  <a:srgbClr val="FFFF00"/>
                </a:solidFill>
              </a:rPr>
              <a:t>1963 + 1997</a:t>
            </a:r>
            <a:endParaRPr lang="en-US" sz="2400" dirty="0">
              <a:solidFill>
                <a:srgbClr val="FFFF00"/>
              </a:solidFill>
            </a:endParaRPr>
          </a:p>
        </p:txBody>
      </p:sp>
    </p:spTree>
    <p:extLst>
      <p:ext uri="{BB962C8B-B14F-4D97-AF65-F5344CB8AC3E}">
        <p14:creationId xmlns:p14="http://schemas.microsoft.com/office/powerpoint/2010/main" val="19316924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a:off x="0" y="0"/>
            <a:ext cx="9144000" cy="6858000"/>
          </a:xfrm>
          <a:prstGeom prst="rect">
            <a:avLst/>
          </a:prstGeom>
        </p:spPr>
      </p:pic>
      <p:sp>
        <p:nvSpPr>
          <p:cNvPr id="3" name="TextBox 2"/>
          <p:cNvSpPr txBox="1"/>
          <p:nvPr/>
        </p:nvSpPr>
        <p:spPr>
          <a:xfrm>
            <a:off x="275166" y="1693333"/>
            <a:ext cx="2328333" cy="461665"/>
          </a:xfrm>
          <a:prstGeom prst="rect">
            <a:avLst/>
          </a:prstGeom>
          <a:noFill/>
        </p:spPr>
        <p:txBody>
          <a:bodyPr wrap="square" rtlCol="0">
            <a:spAutoFit/>
          </a:bodyPr>
          <a:lstStyle/>
          <a:p>
            <a:r>
              <a:rPr lang="en-US" sz="2400" dirty="0" smtClean="0">
                <a:solidFill>
                  <a:srgbClr val="FFFF00"/>
                </a:solidFill>
              </a:rPr>
              <a:t>1956 ➤ 1997</a:t>
            </a:r>
            <a:endParaRPr lang="en-US" sz="2400" dirty="0">
              <a:solidFill>
                <a:srgbClr val="FFFF00"/>
              </a:solidFill>
            </a:endParaRPr>
          </a:p>
        </p:txBody>
      </p:sp>
    </p:spTree>
    <p:extLst>
      <p:ext uri="{BB962C8B-B14F-4D97-AF65-F5344CB8AC3E}">
        <p14:creationId xmlns:p14="http://schemas.microsoft.com/office/powerpoint/2010/main" val="18317659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a:off x="0" y="0"/>
            <a:ext cx="9144000" cy="6858000"/>
          </a:xfrm>
          <a:prstGeom prst="rect">
            <a:avLst/>
          </a:prstGeom>
        </p:spPr>
      </p:pic>
      <p:sp>
        <p:nvSpPr>
          <p:cNvPr id="3" name="TextBox 2"/>
          <p:cNvSpPr txBox="1"/>
          <p:nvPr/>
        </p:nvSpPr>
        <p:spPr>
          <a:xfrm>
            <a:off x="275166" y="1693333"/>
            <a:ext cx="2328333" cy="461665"/>
          </a:xfrm>
          <a:prstGeom prst="rect">
            <a:avLst/>
          </a:prstGeom>
          <a:noFill/>
        </p:spPr>
        <p:txBody>
          <a:bodyPr wrap="square" rtlCol="0">
            <a:spAutoFit/>
          </a:bodyPr>
          <a:lstStyle/>
          <a:p>
            <a:r>
              <a:rPr lang="en-US" sz="2400" dirty="0" smtClean="0">
                <a:solidFill>
                  <a:srgbClr val="FFFF00"/>
                </a:solidFill>
              </a:rPr>
              <a:t>1988 ➤ 1997</a:t>
            </a:r>
            <a:endParaRPr lang="en-US" sz="2400" dirty="0">
              <a:solidFill>
                <a:srgbClr val="FFFF00"/>
              </a:solidFill>
            </a:endParaRPr>
          </a:p>
        </p:txBody>
      </p:sp>
    </p:spTree>
    <p:extLst>
      <p:ext uri="{BB962C8B-B14F-4D97-AF65-F5344CB8AC3E}">
        <p14:creationId xmlns:p14="http://schemas.microsoft.com/office/powerpoint/2010/main" val="16039807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51072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47051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79400"/>
            <a:ext cx="9144000" cy="6286500"/>
          </a:xfrm>
          <a:prstGeom prst="rect">
            <a:avLst/>
          </a:prstGeom>
        </p:spPr>
      </p:pic>
    </p:spTree>
    <p:extLst>
      <p:ext uri="{BB962C8B-B14F-4D97-AF65-F5344CB8AC3E}">
        <p14:creationId xmlns:p14="http://schemas.microsoft.com/office/powerpoint/2010/main" val="1050709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133336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283526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349787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26447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uidebooksP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80319" y="240028"/>
            <a:ext cx="6583363"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752600" y="5867400"/>
            <a:ext cx="5638800" cy="8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smtClean="0">
                <a:latin typeface="Menlo Regular" charset="0"/>
              </a:rPr>
              <a:t>61 </a:t>
            </a:r>
            <a:r>
              <a:rPr lang="en-US" altLang="en-US" dirty="0">
                <a:latin typeface="Menlo Regular" charset="0"/>
              </a:rPr>
              <a:t>years of evolving thoughts</a:t>
            </a:r>
          </a:p>
          <a:p>
            <a:pPr algn="r"/>
            <a:r>
              <a:rPr lang="en-US" altLang="en-US" dirty="0">
                <a:latin typeface="Menlo Regular" charset="0"/>
              </a:rPr>
              <a:t>...about the same rocks</a:t>
            </a:r>
          </a:p>
        </p:txBody>
      </p:sp>
    </p:spTree>
    <p:extLst>
      <p:ext uri="{BB962C8B-B14F-4D97-AF65-F5344CB8AC3E}">
        <p14:creationId xmlns:p14="http://schemas.microsoft.com/office/powerpoint/2010/main" val="27218077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0633695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4" name="Donut 3"/>
          <p:cNvSpPr/>
          <p:nvPr/>
        </p:nvSpPr>
        <p:spPr>
          <a:xfrm>
            <a:off x="1257084" y="-39075"/>
            <a:ext cx="277958" cy="277958"/>
          </a:xfrm>
          <a:prstGeom prst="donut">
            <a:avLst>
              <a:gd name="adj" fmla="val 117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1257084" y="156152"/>
            <a:ext cx="277958" cy="277958"/>
          </a:xfrm>
          <a:prstGeom prst="donut">
            <a:avLst>
              <a:gd name="adj" fmla="val 117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p:cNvSpPr/>
          <p:nvPr/>
        </p:nvSpPr>
        <p:spPr>
          <a:xfrm>
            <a:off x="1257084" y="2451110"/>
            <a:ext cx="277958" cy="277958"/>
          </a:xfrm>
          <a:prstGeom prst="donut">
            <a:avLst>
              <a:gd name="adj" fmla="val 117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1678020" y="6539651"/>
            <a:ext cx="277958" cy="277958"/>
          </a:xfrm>
          <a:prstGeom prst="donut">
            <a:avLst>
              <a:gd name="adj" fmla="val 117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406102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4" name="Picture 3"/>
          <p:cNvPicPr>
            <a:picLocks noChangeAspect="1"/>
          </p:cNvPicPr>
          <p:nvPr/>
        </p:nvPicPr>
        <p:blipFill>
          <a:blip r:embed="rId4"/>
          <a:stretch>
            <a:fillRect/>
          </a:stretch>
        </p:blipFill>
        <p:spPr>
          <a:xfrm>
            <a:off x="19542" y="0"/>
            <a:ext cx="4572000" cy="6858000"/>
          </a:xfrm>
          <a:prstGeom prst="rect">
            <a:avLst/>
          </a:prstGeom>
        </p:spPr>
      </p:pic>
    </p:spTree>
    <p:extLst>
      <p:ext uri="{BB962C8B-B14F-4D97-AF65-F5344CB8AC3E}">
        <p14:creationId xmlns:p14="http://schemas.microsoft.com/office/powerpoint/2010/main" val="3405803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921" y="3370788"/>
            <a:ext cx="4678624" cy="3193182"/>
          </a:xfrm>
          <a:prstGeom prst="rect">
            <a:avLst/>
          </a:prstGeom>
          <a:noFill/>
        </p:spPr>
        <p:txBody>
          <a:bodyPr wrap="square" rtlCol="0">
            <a:spAutoFit/>
          </a:bodyPr>
          <a:lstStyle/>
          <a:p>
            <a:r>
              <a:rPr lang="en-US" dirty="0" smtClean="0"/>
              <a:t>7 years of work, so far:</a:t>
            </a:r>
          </a:p>
          <a:p>
            <a:endParaRPr lang="en-US" dirty="0"/>
          </a:p>
          <a:p>
            <a:pPr marL="917575" lvl="4">
              <a:lnSpc>
                <a:spcPct val="150000"/>
              </a:lnSpc>
              <a:defRPr/>
            </a:pPr>
            <a:r>
              <a:rPr lang="en-US" dirty="0" smtClean="0">
                <a:latin typeface="Menlo Regular"/>
                <a:cs typeface="Menlo Regular"/>
              </a:rPr>
              <a:t>44 Guidebooks</a:t>
            </a:r>
          </a:p>
          <a:p>
            <a:pPr marL="917575" lvl="4">
              <a:lnSpc>
                <a:spcPct val="150000"/>
              </a:lnSpc>
              <a:defRPr/>
            </a:pPr>
            <a:r>
              <a:rPr lang="en-US" dirty="0" smtClean="0">
                <a:latin typeface="Menlo Regular"/>
                <a:cs typeface="Menlo Regular"/>
              </a:rPr>
              <a:t>478 Trips</a:t>
            </a:r>
          </a:p>
          <a:p>
            <a:pPr marL="917575" lvl="4">
              <a:lnSpc>
                <a:spcPct val="150000"/>
              </a:lnSpc>
              <a:defRPr/>
            </a:pPr>
            <a:r>
              <a:rPr lang="en-US" dirty="0" smtClean="0">
                <a:latin typeface="Menlo Regular"/>
                <a:cs typeface="Menlo Regular"/>
              </a:rPr>
              <a:t>7,456 </a:t>
            </a:r>
            <a:r>
              <a:rPr lang="en-US" dirty="0" err="1" smtClean="0">
                <a:latin typeface="Menlo Regular"/>
                <a:cs typeface="Menlo Regular"/>
              </a:rPr>
              <a:t>Placemarks</a:t>
            </a:r>
            <a:endParaRPr lang="en-US" dirty="0" smtClean="0">
              <a:latin typeface="Menlo Regular"/>
              <a:cs typeface="Menlo Regular"/>
            </a:endParaRPr>
          </a:p>
          <a:p>
            <a:pPr marL="917575" lvl="4">
              <a:lnSpc>
                <a:spcPct val="150000"/>
              </a:lnSpc>
              <a:defRPr/>
            </a:pPr>
            <a:r>
              <a:rPr lang="en-US" dirty="0">
                <a:latin typeface="Menlo Regular"/>
                <a:cs typeface="Menlo Regular"/>
              </a:rPr>
              <a:t>	</a:t>
            </a:r>
            <a:r>
              <a:rPr lang="en-US" dirty="0" smtClean="0">
                <a:latin typeface="Menlo Regular"/>
                <a:cs typeface="Menlo Regular"/>
              </a:rPr>
              <a:t>	2,712 Stops</a:t>
            </a:r>
          </a:p>
          <a:p>
            <a:pPr marL="917575" lvl="4">
              <a:lnSpc>
                <a:spcPct val="150000"/>
              </a:lnSpc>
              <a:defRPr/>
            </a:pPr>
            <a:r>
              <a:rPr lang="en-US" dirty="0">
                <a:latin typeface="Menlo Regular"/>
                <a:cs typeface="Menlo Regular"/>
              </a:rPr>
              <a:t>	</a:t>
            </a:r>
            <a:r>
              <a:rPr lang="en-US" dirty="0" smtClean="0">
                <a:latin typeface="Menlo Regular"/>
                <a:cs typeface="Menlo Regular"/>
              </a:rPr>
              <a:t>	4,744 </a:t>
            </a:r>
            <a:r>
              <a:rPr lang="en-US" dirty="0">
                <a:latin typeface="Menlo Regular"/>
                <a:cs typeface="Menlo Regular"/>
              </a:rPr>
              <a:t>Views</a:t>
            </a:r>
          </a:p>
          <a:p>
            <a:pPr marL="0" lvl="6" defTabSz="457200">
              <a:lnSpc>
                <a:spcPct val="150000"/>
              </a:lnSpc>
              <a:spcBef>
                <a:spcPts val="600"/>
              </a:spcBef>
              <a:defRPr/>
            </a:pPr>
            <a:r>
              <a:rPr lang="en-US" dirty="0" smtClean="0">
                <a:latin typeface="Menlo Regular"/>
                <a:cs typeface="Menlo Regular"/>
              </a:rPr>
              <a:t>(168,617 </a:t>
            </a:r>
            <a:r>
              <a:rPr lang="en-US" dirty="0">
                <a:latin typeface="Menlo Regular"/>
                <a:cs typeface="Menlo Regular"/>
              </a:rPr>
              <a:t>lines of code and </a:t>
            </a:r>
            <a:r>
              <a:rPr lang="en-US" dirty="0" smtClean="0">
                <a:latin typeface="Menlo Regular"/>
                <a:cs typeface="Menlo Regular"/>
              </a:rPr>
              <a:t>text)</a:t>
            </a:r>
          </a:p>
        </p:txBody>
      </p:sp>
      <p:pic>
        <p:nvPicPr>
          <p:cNvPr id="5" name="Picture 4" descr="DescriptionSiz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465374" cy="3038231"/>
          </a:xfrm>
          <a:prstGeom prst="rect">
            <a:avLst/>
          </a:prstGeom>
        </p:spPr>
      </p:pic>
      <p:pic>
        <p:nvPicPr>
          <p:cNvPr id="7" name="Picture 6" descr="LineStringLength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704" y="3823225"/>
            <a:ext cx="4460295" cy="3034775"/>
          </a:xfrm>
          <a:prstGeom prst="rect">
            <a:avLst/>
          </a:prstGeom>
        </p:spPr>
      </p:pic>
      <p:pic>
        <p:nvPicPr>
          <p:cNvPr id="8" name="Picture 7" descr="SmallDescriptionHistogr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624" y="0"/>
            <a:ext cx="4465375" cy="3038231"/>
          </a:xfrm>
          <a:prstGeom prst="rect">
            <a:avLst/>
          </a:prstGeom>
        </p:spPr>
      </p:pic>
    </p:spTree>
    <p:extLst>
      <p:ext uri="{BB962C8B-B14F-4D97-AF65-F5344CB8AC3E}">
        <p14:creationId xmlns:p14="http://schemas.microsoft.com/office/powerpoint/2010/main" val="9487481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7914" y="527538"/>
            <a:ext cx="7828172" cy="4247317"/>
          </a:xfrm>
          <a:prstGeom prst="rect">
            <a:avLst/>
          </a:prstGeom>
          <a:noFill/>
        </p:spPr>
        <p:txBody>
          <a:bodyPr wrap="none" rtlCol="0">
            <a:spAutoFit/>
          </a:bodyPr>
          <a:lstStyle/>
          <a:p>
            <a:r>
              <a:rPr lang="en-US" dirty="0" smtClean="0"/>
              <a:t>Files </a:t>
            </a:r>
            <a:r>
              <a:rPr lang="en-US" dirty="0"/>
              <a:t>for years: </a:t>
            </a:r>
            <a:endParaRPr lang="en-US" dirty="0" smtClean="0"/>
          </a:p>
          <a:p>
            <a:endParaRPr lang="en-US" dirty="0" smtClean="0"/>
          </a:p>
          <a:p>
            <a:r>
              <a:rPr lang="en-US" dirty="0" smtClean="0"/>
              <a:t>  </a:t>
            </a:r>
            <a:r>
              <a:rPr lang="en-US" dirty="0">
                <a:hlinkClick r:id="rId2"/>
              </a:rPr>
              <a:t>http://</a:t>
            </a:r>
            <a:r>
              <a:rPr lang="en-US" dirty="0" err="1">
                <a:hlinkClick r:id="rId2"/>
              </a:rPr>
              <a:t>ottohmuller.com</a:t>
            </a:r>
            <a:r>
              <a:rPr lang="en-US" dirty="0">
                <a:hlinkClick r:id="rId2"/>
              </a:rPr>
              <a:t>/nysga2ge/</a:t>
            </a:r>
            <a:r>
              <a:rPr lang="en-US" dirty="0" err="1" smtClean="0">
                <a:hlinkClick r:id="rId2"/>
              </a:rPr>
              <a:t>Files.html</a:t>
            </a:r>
            <a:endParaRPr lang="en-US" dirty="0" smtClean="0"/>
          </a:p>
          <a:p>
            <a:endParaRPr lang="en-US" dirty="0"/>
          </a:p>
          <a:p>
            <a:r>
              <a:rPr lang="en-US" dirty="0" smtClean="0"/>
              <a:t>Guidebook Chapters from 1956-1997:</a:t>
            </a:r>
          </a:p>
          <a:p>
            <a:endParaRPr lang="en-US" dirty="0"/>
          </a:p>
          <a:p>
            <a:r>
              <a:rPr lang="en-US" dirty="0"/>
              <a:t>  </a:t>
            </a:r>
            <a:r>
              <a:rPr lang="en-US" dirty="0">
                <a:hlinkClick r:id="rId3"/>
              </a:rPr>
              <a:t>http://</a:t>
            </a:r>
            <a:r>
              <a:rPr lang="en-US" dirty="0" err="1">
                <a:hlinkClick r:id="rId3"/>
              </a:rPr>
              <a:t>ottohmuller.com</a:t>
            </a:r>
            <a:r>
              <a:rPr lang="en-US" dirty="0">
                <a:hlinkClick r:id="rId3"/>
              </a:rPr>
              <a:t>/nysga2ge/Trips1956-1997.html</a:t>
            </a:r>
            <a:endParaRPr lang="en-US" dirty="0" smtClean="0"/>
          </a:p>
          <a:p>
            <a:endParaRPr lang="en-US" dirty="0" smtClean="0"/>
          </a:p>
          <a:p>
            <a:r>
              <a:rPr lang="en-US" dirty="0" smtClean="0"/>
              <a:t>Guidebook Chapters from 1998-Onward</a:t>
            </a:r>
            <a:endParaRPr lang="en-US" dirty="0"/>
          </a:p>
          <a:p>
            <a:endParaRPr lang="en-US" dirty="0" smtClean="0"/>
          </a:p>
          <a:p>
            <a:r>
              <a:rPr lang="en-US" dirty="0" smtClean="0"/>
              <a:t>  </a:t>
            </a:r>
            <a:r>
              <a:rPr lang="en-US" dirty="0" smtClean="0">
                <a:hlinkClick r:id="rId4"/>
              </a:rPr>
              <a:t>http</a:t>
            </a:r>
            <a:r>
              <a:rPr lang="en-US" dirty="0">
                <a:hlinkClick r:id="rId4"/>
              </a:rPr>
              <a:t>://ottohmuller.com/nysga2ge/Trips1998-Onward.html</a:t>
            </a:r>
            <a:endParaRPr lang="en-US" dirty="0"/>
          </a:p>
          <a:p>
            <a:endParaRPr lang="en-US" dirty="0" smtClean="0"/>
          </a:p>
          <a:p>
            <a:r>
              <a:rPr lang="en-US" dirty="0" smtClean="0"/>
              <a:t>Excel Database and support files:</a:t>
            </a:r>
          </a:p>
          <a:p>
            <a:endParaRPr lang="en-US" dirty="0"/>
          </a:p>
          <a:p>
            <a:r>
              <a:rPr lang="en-US" dirty="0" smtClean="0"/>
              <a:t>  </a:t>
            </a:r>
            <a:r>
              <a:rPr lang="en-US" dirty="0" smtClean="0">
                <a:hlinkClick r:id="rId5"/>
              </a:rPr>
              <a:t>http</a:t>
            </a:r>
            <a:r>
              <a:rPr lang="en-US" dirty="0">
                <a:hlinkClick r:id="rId5"/>
              </a:rPr>
              <a:t>://ottohmuller.com/nysga2ge/ExcelDatabase.html</a:t>
            </a:r>
            <a:endParaRPr lang="en-US" dirty="0"/>
          </a:p>
        </p:txBody>
      </p:sp>
      <p:sp>
        <p:nvSpPr>
          <p:cNvPr id="3" name="TextBox 2"/>
          <p:cNvSpPr txBox="1"/>
          <p:nvPr/>
        </p:nvSpPr>
        <p:spPr>
          <a:xfrm>
            <a:off x="863293" y="5793934"/>
            <a:ext cx="7417415" cy="646331"/>
          </a:xfrm>
          <a:prstGeom prst="rect">
            <a:avLst/>
          </a:prstGeom>
          <a:noFill/>
        </p:spPr>
        <p:txBody>
          <a:bodyPr wrap="none" rtlCol="0">
            <a:spAutoFit/>
          </a:bodyPr>
          <a:lstStyle/>
          <a:p>
            <a:r>
              <a:rPr lang="en-US" dirty="0" smtClean="0"/>
              <a:t>Special thanks to Alexander Bartholomew of SUNY, New</a:t>
            </a:r>
          </a:p>
          <a:p>
            <a:r>
              <a:rPr lang="en-US" dirty="0" err="1" smtClean="0"/>
              <a:t>Paltz</a:t>
            </a:r>
            <a:r>
              <a:rPr lang="en-US" dirty="0" smtClean="0"/>
              <a:t>, for scanning many of the Guidebooks! </a:t>
            </a:r>
            <a:endParaRPr lang="en-US" dirty="0"/>
          </a:p>
        </p:txBody>
      </p:sp>
    </p:spTree>
    <p:extLst>
      <p:ext uri="{BB962C8B-B14F-4D97-AF65-F5344CB8AC3E}">
        <p14:creationId xmlns:p14="http://schemas.microsoft.com/office/powerpoint/2010/main" val="8968866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4"/>
          <p:cNvSpPr txBox="1">
            <a:spLocks noChangeArrowheads="1"/>
          </p:cNvSpPr>
          <p:nvPr/>
        </p:nvSpPr>
        <p:spPr bwMode="auto">
          <a:xfrm>
            <a:off x="76200" y="304800"/>
            <a:ext cx="396240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nSpc>
                <a:spcPct val="130000"/>
              </a:lnSpc>
            </a:pPr>
            <a:r>
              <a:rPr lang="en-US" altLang="en-US" sz="2000">
                <a:latin typeface="Menlo Regular" charset="0"/>
              </a:rPr>
              <a:t>Complete instructions, useful for other Field Trip Guidebooks, can be found in GSA Special Paper 492:</a:t>
            </a:r>
          </a:p>
          <a:p>
            <a:pPr>
              <a:lnSpc>
                <a:spcPct val="130000"/>
              </a:lnSpc>
            </a:pPr>
            <a:endParaRPr lang="en-US" altLang="en-US" sz="2000">
              <a:latin typeface="Menlo Regular" charset="0"/>
            </a:endParaRPr>
          </a:p>
          <a:p>
            <a:pPr>
              <a:lnSpc>
                <a:spcPct val="130000"/>
              </a:lnSpc>
            </a:pPr>
            <a:r>
              <a:rPr lang="en-US" altLang="en-US" sz="2000" b="1">
                <a:latin typeface="Menlo Regular" charset="0"/>
              </a:rPr>
              <a:t>Google Earth and Virtual Visualizations in Geoscience Education and Research</a:t>
            </a:r>
          </a:p>
          <a:p>
            <a:pPr>
              <a:lnSpc>
                <a:spcPct val="130000"/>
              </a:lnSpc>
            </a:pPr>
            <a:endParaRPr lang="en-US" altLang="en-US" sz="2000">
              <a:latin typeface="Menlo Regular" charset="0"/>
            </a:endParaRPr>
          </a:p>
          <a:p>
            <a:pPr>
              <a:lnSpc>
                <a:spcPct val="130000"/>
              </a:lnSpc>
            </a:pPr>
            <a:r>
              <a:rPr lang="en-US" altLang="en-US" sz="2000">
                <a:latin typeface="Menlo Regular" charset="0"/>
              </a:rPr>
              <a:t>Whitmeyer, Bailey, DePaor and Ornduff, eds.</a:t>
            </a:r>
          </a:p>
          <a:p>
            <a:pPr algn="r">
              <a:lnSpc>
                <a:spcPct val="130000"/>
              </a:lnSpc>
            </a:pPr>
            <a:r>
              <a:rPr lang="en-US" altLang="en-US" sz="2000">
                <a:latin typeface="Menlo Regular" charset="0"/>
              </a:rPr>
              <a:t>			2012</a:t>
            </a:r>
          </a:p>
        </p:txBody>
      </p:sp>
      <p:pic>
        <p:nvPicPr>
          <p:cNvPr id="2" name="Picture 1"/>
          <p:cNvPicPr>
            <a:picLocks noChangeAspect="1"/>
          </p:cNvPicPr>
          <p:nvPr/>
        </p:nvPicPr>
        <p:blipFill>
          <a:blip r:embed="rId3"/>
          <a:stretch>
            <a:fillRect/>
          </a:stretch>
        </p:blipFill>
        <p:spPr>
          <a:xfrm>
            <a:off x="4252364" y="276770"/>
            <a:ext cx="4891636" cy="6304460"/>
          </a:xfrm>
          <a:prstGeom prst="rect">
            <a:avLst/>
          </a:prstGeom>
        </p:spPr>
      </p:pic>
    </p:spTree>
    <p:extLst>
      <p:ext uri="{BB962C8B-B14F-4D97-AF65-F5344CB8AC3E}">
        <p14:creationId xmlns:p14="http://schemas.microsoft.com/office/powerpoint/2010/main" val="40642760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23094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2652771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lowchart 2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1987"/>
            <a:ext cx="9144000" cy="6536013"/>
          </a:xfrm>
          <a:prstGeom prst="rect">
            <a:avLst/>
          </a:prstGeom>
        </p:spPr>
      </p:pic>
    </p:spTree>
    <p:extLst>
      <p:ext uri="{BB962C8B-B14F-4D97-AF65-F5344CB8AC3E}">
        <p14:creationId xmlns:p14="http://schemas.microsoft.com/office/powerpoint/2010/main" val="9185394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38" y="13682"/>
            <a:ext cx="9144000" cy="6375797"/>
          </a:xfrm>
          <a:prstGeom prst="rect">
            <a:avLst/>
          </a:prstGeom>
        </p:spPr>
      </p:pic>
      <p:sp>
        <p:nvSpPr>
          <p:cNvPr id="5" name="TextBox 4"/>
          <p:cNvSpPr txBox="1"/>
          <p:nvPr/>
        </p:nvSpPr>
        <p:spPr>
          <a:xfrm>
            <a:off x="6389077" y="2432538"/>
            <a:ext cx="2442308" cy="1323439"/>
          </a:xfrm>
          <a:prstGeom prst="rect">
            <a:avLst/>
          </a:prstGeom>
          <a:solidFill>
            <a:schemeClr val="accent5">
              <a:lumMod val="40000"/>
              <a:lumOff val="60000"/>
            </a:schemeClr>
          </a:solidFill>
        </p:spPr>
        <p:txBody>
          <a:bodyPr wrap="square" rtlCol="0">
            <a:spAutoFit/>
          </a:bodyPr>
          <a:lstStyle/>
          <a:p>
            <a:r>
              <a:rPr lang="en-US" sz="1600" dirty="0" err="1" smtClean="0">
                <a:latin typeface="Calibri"/>
                <a:cs typeface="Calibri"/>
              </a:rPr>
              <a:t>Selleck</a:t>
            </a:r>
            <a:r>
              <a:rPr lang="en-US" sz="1600" dirty="0" smtClean="0">
                <a:latin typeface="Calibri"/>
                <a:cs typeface="Calibri"/>
              </a:rPr>
              <a:t>		</a:t>
            </a:r>
            <a:r>
              <a:rPr lang="en-US" sz="1600" dirty="0" smtClean="0">
                <a:latin typeface="Calibri"/>
                <a:cs typeface="Calibri"/>
              </a:rPr>
              <a:t>	101</a:t>
            </a:r>
            <a:endParaRPr lang="en-US" sz="1600" dirty="0" smtClean="0">
              <a:latin typeface="Calibri"/>
              <a:cs typeface="Calibri"/>
            </a:endParaRPr>
          </a:p>
          <a:p>
            <a:r>
              <a:rPr lang="en-US" sz="1600" dirty="0" smtClean="0">
                <a:latin typeface="Calibri"/>
                <a:cs typeface="Calibri"/>
              </a:rPr>
              <a:t>esker			  88</a:t>
            </a:r>
          </a:p>
          <a:p>
            <a:r>
              <a:rPr lang="en-US" sz="1600" dirty="0" err="1" smtClean="0">
                <a:latin typeface="Calibri"/>
                <a:cs typeface="Calibri"/>
              </a:rPr>
              <a:t>phlogopite</a:t>
            </a:r>
            <a:r>
              <a:rPr lang="en-US" sz="1600" dirty="0" smtClean="0">
                <a:latin typeface="Calibri"/>
                <a:cs typeface="Calibri"/>
              </a:rPr>
              <a:t>	 	  42</a:t>
            </a:r>
          </a:p>
          <a:p>
            <a:r>
              <a:rPr lang="en-US" sz="1600" dirty="0" smtClean="0">
                <a:latin typeface="Calibri"/>
                <a:cs typeface="Calibri"/>
              </a:rPr>
              <a:t>&lt;</a:t>
            </a:r>
            <a:r>
              <a:rPr lang="en-US" sz="1600" dirty="0" err="1" smtClean="0">
                <a:latin typeface="Calibri"/>
                <a:cs typeface="Calibri"/>
              </a:rPr>
              <a:t>i</a:t>
            </a:r>
            <a:r>
              <a:rPr lang="en-US" sz="1600" dirty="0" smtClean="0">
                <a:latin typeface="Calibri"/>
                <a:cs typeface="Calibri"/>
              </a:rPr>
              <a:t>&gt;		</a:t>
            </a:r>
            <a:r>
              <a:rPr lang="en-US" sz="1600" dirty="0" smtClean="0">
                <a:latin typeface="Calibri"/>
                <a:cs typeface="Calibri"/>
              </a:rPr>
              <a:t>	</a:t>
            </a:r>
            <a:r>
              <a:rPr lang="en-US" sz="1600" dirty="0" smtClean="0">
                <a:latin typeface="Calibri"/>
                <a:cs typeface="Calibri"/>
              </a:rPr>
              <a:t>	437</a:t>
            </a:r>
          </a:p>
          <a:p>
            <a:r>
              <a:rPr lang="en-US" sz="1600" dirty="0" smtClean="0">
                <a:latin typeface="Calibri"/>
                <a:cs typeface="Calibri"/>
              </a:rPr>
              <a:t>f&lt;sub&gt;		</a:t>
            </a:r>
            <a:r>
              <a:rPr lang="en-US" sz="1600" dirty="0" smtClean="0">
                <a:latin typeface="Calibri"/>
                <a:cs typeface="Calibri"/>
              </a:rPr>
              <a:t>	  85</a:t>
            </a:r>
            <a:endParaRPr lang="en-US" sz="1600" dirty="0" smtClean="0">
              <a:latin typeface="Calibri"/>
              <a:cs typeface="Calibri"/>
            </a:endParaRPr>
          </a:p>
        </p:txBody>
      </p:sp>
    </p:spTree>
    <p:extLst>
      <p:ext uri="{BB962C8B-B14F-4D97-AF65-F5344CB8AC3E}">
        <p14:creationId xmlns:p14="http://schemas.microsoft.com/office/powerpoint/2010/main" val="303430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2823309" y="2061307"/>
            <a:ext cx="5601024" cy="2062103"/>
          </a:xfrm>
          <a:prstGeom prst="rect">
            <a:avLst/>
          </a:prstGeom>
          <a:solidFill>
            <a:schemeClr val="accent5">
              <a:lumMod val="40000"/>
              <a:lumOff val="60000"/>
            </a:schemeClr>
          </a:solidFill>
        </p:spPr>
        <p:txBody>
          <a:bodyPr wrap="square" rtlCol="0">
            <a:spAutoFit/>
          </a:bodyPr>
          <a:lstStyle/>
          <a:p>
            <a:r>
              <a:rPr lang="en-US" sz="1600" dirty="0" smtClean="0">
                <a:latin typeface="Calibri"/>
                <a:cs typeface="Calibri"/>
              </a:rPr>
              <a:t>437 stops contain italicized fossil names.</a:t>
            </a:r>
          </a:p>
          <a:p>
            <a:endParaRPr lang="en-US" sz="1600" dirty="0" smtClean="0">
              <a:latin typeface="Calibri"/>
              <a:cs typeface="Calibri"/>
            </a:endParaRPr>
          </a:p>
          <a:p>
            <a:r>
              <a:rPr lang="en-US" sz="1600" dirty="0" smtClean="0">
                <a:latin typeface="Calibri"/>
                <a:cs typeface="Calibri"/>
              </a:rPr>
              <a:t>There are 1,037 unique names on this list.</a:t>
            </a:r>
          </a:p>
          <a:p>
            <a:endParaRPr lang="en-US" sz="1600" dirty="0">
              <a:latin typeface="Calibri"/>
              <a:cs typeface="Calibri"/>
            </a:endParaRPr>
          </a:p>
          <a:p>
            <a:r>
              <a:rPr lang="en-US" sz="1600" dirty="0" smtClean="0">
                <a:latin typeface="Calibri"/>
                <a:cs typeface="Calibri"/>
              </a:rPr>
              <a:t>The spelling on this list corresponds to the spelling in </a:t>
            </a:r>
            <a:r>
              <a:rPr lang="en-US" sz="1600" dirty="0" smtClean="0">
                <a:latin typeface="Calibri"/>
                <a:cs typeface="Calibri"/>
              </a:rPr>
              <a:t>the </a:t>
            </a:r>
            <a:r>
              <a:rPr lang="en-US" sz="1600" dirty="0" smtClean="0">
                <a:latin typeface="Calibri"/>
                <a:cs typeface="Calibri"/>
              </a:rPr>
              <a:t>database.</a:t>
            </a:r>
          </a:p>
          <a:p>
            <a:endParaRPr lang="en-US" sz="1600" dirty="0">
              <a:latin typeface="Calibri"/>
              <a:cs typeface="Calibri"/>
            </a:endParaRPr>
          </a:p>
          <a:p>
            <a:r>
              <a:rPr lang="en-US" sz="1600" dirty="0" smtClean="0">
                <a:latin typeface="Calibri"/>
                <a:cs typeface="Calibri"/>
              </a:rPr>
              <a:t>(The </a:t>
            </a:r>
            <a:r>
              <a:rPr lang="en-US" sz="1600" dirty="0" err="1" smtClean="0">
                <a:latin typeface="Calibri"/>
                <a:cs typeface="Calibri"/>
              </a:rPr>
              <a:t>Filemaker</a:t>
            </a:r>
            <a:r>
              <a:rPr lang="en-US" sz="1600" dirty="0" smtClean="0">
                <a:latin typeface="Calibri"/>
                <a:cs typeface="Calibri"/>
              </a:rPr>
              <a:t> Database has an index, Excel does not.)</a:t>
            </a:r>
          </a:p>
        </p:txBody>
      </p:sp>
    </p:spTree>
    <p:extLst>
      <p:ext uri="{BB962C8B-B14F-4D97-AF65-F5344CB8AC3E}">
        <p14:creationId xmlns:p14="http://schemas.microsoft.com/office/powerpoint/2010/main" val="2807749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Lst>
          </a:blip>
          <a:stretch>
            <a:fillRect/>
          </a:stretch>
        </p:blipFill>
        <p:spPr>
          <a:xfrm>
            <a:off x="0" y="0"/>
            <a:ext cx="9144000" cy="6858000"/>
          </a:xfrm>
          <a:prstGeom prst="rect">
            <a:avLst/>
          </a:prstGeom>
        </p:spPr>
      </p:pic>
      <p:sp>
        <p:nvSpPr>
          <p:cNvPr id="3" name="TextBox 2"/>
          <p:cNvSpPr txBox="1"/>
          <p:nvPr/>
        </p:nvSpPr>
        <p:spPr>
          <a:xfrm>
            <a:off x="275166" y="1693333"/>
            <a:ext cx="2328333" cy="461665"/>
          </a:xfrm>
          <a:prstGeom prst="rect">
            <a:avLst/>
          </a:prstGeom>
          <a:noFill/>
        </p:spPr>
        <p:txBody>
          <a:bodyPr wrap="square" rtlCol="0">
            <a:spAutoFit/>
          </a:bodyPr>
          <a:lstStyle/>
          <a:p>
            <a:pPr algn="ctr"/>
            <a:r>
              <a:rPr lang="en-US" sz="2400" dirty="0" smtClean="0">
                <a:solidFill>
                  <a:srgbClr val="FFFF00"/>
                </a:solidFill>
              </a:rPr>
              <a:t>1963</a:t>
            </a:r>
            <a:endParaRPr lang="en-US" sz="2400" dirty="0">
              <a:solidFill>
                <a:srgbClr val="FFFF00"/>
              </a:solidFill>
            </a:endParaRPr>
          </a:p>
        </p:txBody>
      </p:sp>
    </p:spTree>
    <p:extLst>
      <p:ext uri="{BB962C8B-B14F-4D97-AF65-F5344CB8AC3E}">
        <p14:creationId xmlns:p14="http://schemas.microsoft.com/office/powerpoint/2010/main" val="35631741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Theme">
  <a:themeElements>
    <a:clrScheme name="Bright Colors">
      <a:dk1>
        <a:sysClr val="windowText" lastClr="000000"/>
      </a:dk1>
      <a:lt1>
        <a:sysClr val="window" lastClr="FFFFFF"/>
      </a:lt1>
      <a:dk2>
        <a:srgbClr val="1F497D"/>
      </a:dk2>
      <a:lt2>
        <a:srgbClr val="EEECE1"/>
      </a:lt2>
      <a:accent1>
        <a:srgbClr val="FF0000"/>
      </a:accent1>
      <a:accent2>
        <a:srgbClr val="0000FF"/>
      </a:accent2>
      <a:accent3>
        <a:srgbClr val="00FFFF"/>
      </a:accent3>
      <a:accent4>
        <a:srgbClr val="FF00FF"/>
      </a:accent4>
      <a:accent5>
        <a:srgbClr val="FF8000"/>
      </a:accent5>
      <a:accent6>
        <a:srgbClr val="FFFF00"/>
      </a:accent6>
      <a:hlink>
        <a:srgbClr val="0000FF"/>
      </a:hlink>
      <a:folHlink>
        <a:srgbClr val="800080"/>
      </a:folHlink>
    </a:clrScheme>
    <a:fontScheme name="Custom Font 2">
      <a:majorFont>
        <a:latin typeface="Menlo Regular"/>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Menlo Regular"/>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2571</TotalTime>
  <Words>1563</Words>
  <Application>Microsoft Macintosh PowerPoint</Application>
  <PresentationFormat>On-screen Show (4:3)</PresentationFormat>
  <Paragraphs>154</Paragraphs>
  <Slides>24</Slides>
  <Notes>20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Otto Muller</dc:creator>
  <cp:lastModifiedBy>Otto Muller</cp:lastModifiedBy>
  <cp:revision>88</cp:revision>
  <dcterms:created xsi:type="dcterms:W3CDTF">2017-03-09T15:18:15Z</dcterms:created>
  <dcterms:modified xsi:type="dcterms:W3CDTF">2017-03-19T01:26:58Z</dcterms:modified>
</cp:coreProperties>
</file>